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72" r:id="rId6"/>
    <p:sldId id="270" r:id="rId7"/>
    <p:sldId id="259" r:id="rId8"/>
    <p:sldId id="258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E99"/>
    <a:srgbClr val="28BE7F"/>
    <a:srgbClr val="9D76E5"/>
    <a:srgbClr val="FF9880"/>
    <a:srgbClr val="E8DD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4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979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828080D5-9370-B54E-9852-2523497897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C93644B3-ECB7-1F4C-B736-23FF57509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4493" y="323511"/>
            <a:ext cx="524457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37409E2-95F0-B447-976A-6C497665DE6E}" type="slidenum">
              <a:rPr lang="cs-CZ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‹N›</a:t>
            </a:fld>
            <a:endParaRPr lang="cs-CZ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0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5C59F739-3AE7-7143-8A3E-75282A3C8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82" y="30665"/>
            <a:ext cx="3020318" cy="206841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F01B4F9-5AB6-444E-A208-5E53AE2D317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81000" y="1909855"/>
            <a:ext cx="6296025" cy="2300195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hu-HU" sz="2800" b="1" kern="100" cap="all" spc="75" dirty="0">
                <a:solidFill>
                  <a:srgbClr val="28BE7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EDUC Youth Integration Lab</a:t>
            </a:r>
            <a:r>
              <a:rPr lang="hu-HU" sz="2000" b="1" kern="100" cap="all" spc="75" dirty="0">
                <a:solidFill>
                  <a:srgbClr val="28BE7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sz="2000" b="1" kern="100" cap="all" spc="75" dirty="0">
                <a:solidFill>
                  <a:srgbClr val="28BE7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kern="100" cap="all" spc="75" dirty="0">
                <a:solidFill>
                  <a:srgbClr val="28BE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Fake news, real thoughts: critical thinking in the digital age</a:t>
            </a:r>
            <a:br>
              <a:rPr lang="hu-HU" sz="2000" b="1" kern="100" cap="all" spc="75" dirty="0">
                <a:solidFill>
                  <a:srgbClr val="28BE7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u-HU" sz="2000" kern="100" cap="all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hu-HU" sz="2000" kern="100" cap="all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it-IT" sz="2000" b="1" kern="100" cap="all" spc="50" dirty="0">
                <a:solidFill>
                  <a:srgbClr val="28BE7F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18,19, 20 November 2025</a:t>
            </a:r>
            <a:br>
              <a:rPr lang="hu-HU" sz="2000" kern="100" cap="all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2000" kern="100" spc="50" dirty="0">
                <a:solidFill>
                  <a:srgbClr val="28BE7F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University Service Center For Innovation And Entrepreneurship Of The University Of Cagliari (CREA) Via Ospedale 121, Cagliari</a:t>
            </a:r>
            <a:br>
              <a:rPr lang="hu-HU" sz="2400" kern="100" cap="all" spc="50" dirty="0">
                <a:solidFill>
                  <a:srgbClr val="595959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cs-CZ" sz="5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A12250-2632-CC40-8795-AFC6DF064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678" y="0"/>
            <a:ext cx="4831322" cy="68580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DA0856F-794F-9E44-8D9A-55777B28A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1867" y="6021050"/>
            <a:ext cx="2263411" cy="480441"/>
          </a:xfrm>
          <a:prstGeom prst="rect">
            <a:avLst/>
          </a:prstGeom>
        </p:spPr>
      </p:pic>
      <p:sp>
        <p:nvSpPr>
          <p:cNvPr id="9" name="Podnadpis 2">
            <a:extLst>
              <a:ext uri="{FF2B5EF4-FFF2-40B4-BE49-F238E27FC236}">
                <a16:creationId xmlns:a16="http://schemas.microsoft.com/office/drawing/2014/main" id="{725BD96B-49BA-D045-9911-5E8A9DCF0CBC}"/>
              </a:ext>
            </a:extLst>
          </p:cNvPr>
          <p:cNvSpPr txBox="1">
            <a:spLocks/>
          </p:cNvSpPr>
          <p:nvPr/>
        </p:nvSpPr>
        <p:spPr>
          <a:xfrm>
            <a:off x="9629521" y="6209685"/>
            <a:ext cx="2562479" cy="583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www.educalliance.eu</a:t>
            </a:r>
            <a:endParaRPr lang="cs-CZ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6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CCEE21D-3EFB-3743-A332-B50475F5A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sp>
        <p:nvSpPr>
          <p:cNvPr id="10" name="Podnadpis 2">
            <a:extLst>
              <a:ext uri="{FF2B5EF4-FFF2-40B4-BE49-F238E27FC236}">
                <a16:creationId xmlns:a16="http://schemas.microsoft.com/office/drawing/2014/main" id="{1B376599-8D66-8843-AF0E-1C8FD28E4679}"/>
              </a:ext>
            </a:extLst>
          </p:cNvPr>
          <p:cNvSpPr txBox="1">
            <a:spLocks/>
          </p:cNvSpPr>
          <p:nvPr/>
        </p:nvSpPr>
        <p:spPr>
          <a:xfrm>
            <a:off x="1235682" y="1275755"/>
            <a:ext cx="9431105" cy="421484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endParaRPr lang="hu-HU" sz="2400" kern="10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0F341B71-8497-8643-B2E3-759455916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8" y="5586338"/>
            <a:ext cx="1844661" cy="1263287"/>
          </a:xfrm>
          <a:prstGeom prst="rect">
            <a:avLst/>
          </a:prstGeom>
        </p:spPr>
      </p:pic>
      <p:sp>
        <p:nvSpPr>
          <p:cNvPr id="15" name="Zástupný symbol pro číslo snímku 5">
            <a:extLst>
              <a:ext uri="{FF2B5EF4-FFF2-40B4-BE49-F238E27FC236}">
                <a16:creationId xmlns:a16="http://schemas.microsoft.com/office/drawing/2014/main" id="{9B656304-546D-124D-94F6-95DE230B4372}"/>
              </a:ext>
            </a:extLst>
          </p:cNvPr>
          <p:cNvSpPr txBox="1">
            <a:spLocks/>
          </p:cNvSpPr>
          <p:nvPr/>
        </p:nvSpPr>
        <p:spPr>
          <a:xfrm>
            <a:off x="11619584" y="229382"/>
            <a:ext cx="524457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7409E2-95F0-B447-976A-6C497665DE6E}" type="slidenum">
              <a:rPr lang="cs-CZ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10158BF7-CDBB-404C-97E3-2D2AEF879A47}"/>
              </a:ext>
            </a:extLst>
          </p:cNvPr>
          <p:cNvSpPr txBox="1">
            <a:spLocks/>
          </p:cNvSpPr>
          <p:nvPr/>
        </p:nvSpPr>
        <p:spPr>
          <a:xfrm>
            <a:off x="438588" y="621401"/>
            <a:ext cx="9144000" cy="55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of the event</a:t>
            </a:r>
            <a:endParaRPr lang="cs-CZ" sz="3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dnadpis 2">
            <a:extLst>
              <a:ext uri="{FF2B5EF4-FFF2-40B4-BE49-F238E27FC236}">
                <a16:creationId xmlns:a16="http://schemas.microsoft.com/office/drawing/2014/main" id="{604A9CAE-2770-AD49-A553-DEDBE8A0EF9C}"/>
              </a:ext>
            </a:extLst>
          </p:cNvPr>
          <p:cNvSpPr txBox="1">
            <a:spLocks/>
          </p:cNvSpPr>
          <p:nvPr/>
        </p:nvSpPr>
        <p:spPr>
          <a:xfrm>
            <a:off x="441789" y="263234"/>
            <a:ext cx="4147464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 Youth Integration LAB </a:t>
            </a:r>
            <a:r>
              <a:rPr lang="it-IT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UNICA</a:t>
            </a:r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C24CAAE-2C18-A1DC-E173-B9B4240000E2}"/>
              </a:ext>
            </a:extLst>
          </p:cNvPr>
          <p:cNvSpPr txBox="1"/>
          <p:nvPr/>
        </p:nvSpPr>
        <p:spPr>
          <a:xfrm>
            <a:off x="441789" y="1180015"/>
            <a:ext cx="1025472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Interactive training to develop critical thinking against disinformation, AI challenges, and socio-economic changes.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Combines workshops, debates, and case studies to build practical skills and digital citizenship.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Enhances problem solving and critical argumentation.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Promotes dialogue among diverse youth and ethical use of technology.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Led by experts in communication, social sciences, and tech with participatory methods.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Objective</a:t>
            </a:r>
            <a:endParaRPr lang="it-IT" sz="3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it-IT" sz="2400" dirty="0" err="1"/>
              <a:t>Connecting</a:t>
            </a:r>
            <a:r>
              <a:rPr lang="it-IT" sz="2400" dirty="0"/>
              <a:t> international people and </a:t>
            </a:r>
            <a:r>
              <a:rPr lang="it-IT" sz="2400" dirty="0" err="1"/>
              <a:t>empowering</a:t>
            </a:r>
            <a:r>
              <a:rPr lang="it-IT" sz="2400" dirty="0"/>
              <a:t> </a:t>
            </a:r>
            <a:r>
              <a:rPr lang="it-IT" sz="2400" dirty="0" err="1"/>
              <a:t>young</a:t>
            </a:r>
            <a:r>
              <a:rPr lang="it-IT" sz="2400" dirty="0"/>
              <a:t> minds to think </a:t>
            </a:r>
            <a:r>
              <a:rPr lang="it-IT" sz="2400" dirty="0" err="1"/>
              <a:t>independently</a:t>
            </a:r>
            <a:r>
              <a:rPr lang="it-IT" sz="2400" dirty="0"/>
              <a:t>, make </a:t>
            </a:r>
            <a:r>
              <a:rPr lang="it-IT" sz="2400" dirty="0" err="1"/>
              <a:t>informed</a:t>
            </a:r>
            <a:r>
              <a:rPr lang="it-IT" sz="2400" dirty="0"/>
              <a:t> </a:t>
            </a:r>
            <a:r>
              <a:rPr lang="it-IT" sz="2400" dirty="0" err="1"/>
              <a:t>decisions</a:t>
            </a:r>
            <a:r>
              <a:rPr lang="it-IT" sz="2400" dirty="0"/>
              <a:t>, and build a </a:t>
            </a:r>
            <a:r>
              <a:rPr lang="it-IT" sz="2400" dirty="0" err="1"/>
              <a:t>better</a:t>
            </a:r>
            <a:r>
              <a:rPr lang="it-IT" sz="2400" dirty="0"/>
              <a:t> future </a:t>
            </a:r>
            <a:r>
              <a:rPr lang="it-IT" sz="2400" dirty="0" err="1"/>
              <a:t>together</a:t>
            </a:r>
            <a:r>
              <a:rPr lang="it-IT" sz="2400" dirty="0"/>
              <a:t>.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it-IT" sz="3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68293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E7B89-4BB0-23F8-9F97-FDA98AD6D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43AE59F0-3B27-3B64-76C1-76AB8F659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sp>
        <p:nvSpPr>
          <p:cNvPr id="10" name="Podnadpis 2">
            <a:extLst>
              <a:ext uri="{FF2B5EF4-FFF2-40B4-BE49-F238E27FC236}">
                <a16:creationId xmlns:a16="http://schemas.microsoft.com/office/drawing/2014/main" id="{6DC90EFB-73F9-6124-5532-C564229DD6B3}"/>
              </a:ext>
            </a:extLst>
          </p:cNvPr>
          <p:cNvSpPr txBox="1">
            <a:spLocks/>
          </p:cNvSpPr>
          <p:nvPr/>
        </p:nvSpPr>
        <p:spPr>
          <a:xfrm>
            <a:off x="1235682" y="1275755"/>
            <a:ext cx="9431105" cy="42148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hu-HU" sz="2400" kern="10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A722850B-D083-D4AE-C3E7-4562B08B4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8" y="5586338"/>
            <a:ext cx="1844661" cy="1263287"/>
          </a:xfrm>
          <a:prstGeom prst="rect">
            <a:avLst/>
          </a:prstGeom>
        </p:spPr>
      </p:pic>
      <p:sp>
        <p:nvSpPr>
          <p:cNvPr id="15" name="Zástupný symbol pro číslo snímku 5">
            <a:extLst>
              <a:ext uri="{FF2B5EF4-FFF2-40B4-BE49-F238E27FC236}">
                <a16:creationId xmlns:a16="http://schemas.microsoft.com/office/drawing/2014/main" id="{0E82E5ED-F288-F972-5BDA-20BBF024FA18}"/>
              </a:ext>
            </a:extLst>
          </p:cNvPr>
          <p:cNvSpPr txBox="1">
            <a:spLocks/>
          </p:cNvSpPr>
          <p:nvPr/>
        </p:nvSpPr>
        <p:spPr>
          <a:xfrm>
            <a:off x="11619584" y="229382"/>
            <a:ext cx="524457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7409E2-95F0-B447-976A-6C497665DE6E}" type="slidenum">
              <a:rPr lang="cs-CZ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65536A60-B2BD-D91B-781B-6D8C2F271520}"/>
              </a:ext>
            </a:extLst>
          </p:cNvPr>
          <p:cNvSpPr txBox="1">
            <a:spLocks/>
          </p:cNvSpPr>
          <p:nvPr/>
        </p:nvSpPr>
        <p:spPr>
          <a:xfrm>
            <a:off x="438588" y="621401"/>
            <a:ext cx="9144000" cy="55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 of the </a:t>
            </a:r>
            <a:r>
              <a:rPr lang="it-IT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endParaRPr lang="cs-CZ" sz="3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Podnadpis 2">
            <a:extLst>
              <a:ext uri="{FF2B5EF4-FFF2-40B4-BE49-F238E27FC236}">
                <a16:creationId xmlns:a16="http://schemas.microsoft.com/office/drawing/2014/main" id="{0B85395B-BC0D-4C61-306E-183A5C9D473A}"/>
              </a:ext>
            </a:extLst>
          </p:cNvPr>
          <p:cNvSpPr txBox="1">
            <a:spLocks/>
          </p:cNvSpPr>
          <p:nvPr/>
        </p:nvSpPr>
        <p:spPr>
          <a:xfrm>
            <a:off x="441789" y="263234"/>
            <a:ext cx="4147464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 Youth Integration LAB </a:t>
            </a:r>
            <a:r>
              <a:rPr lang="it-IT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UNICA</a:t>
            </a:r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18115EB-8F6C-C8B3-F1A1-CE7F28E75487}"/>
              </a:ext>
            </a:extLst>
          </p:cNvPr>
          <p:cNvSpPr txBox="1"/>
          <p:nvPr/>
        </p:nvSpPr>
        <p:spPr>
          <a:xfrm>
            <a:off x="143798" y="1098235"/>
            <a:ext cx="1137804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9D76E5"/>
                </a:solidFill>
              </a:rPr>
              <a:t>Day 1 – Introduction to Critical Thinking</a:t>
            </a:r>
          </a:p>
          <a:p>
            <a:r>
              <a:rPr lang="en-US" dirty="0"/>
              <a:t>Content: A brief overview of the history of critical thinking, from classical rhetoric to the contemporary era, with a special focus on its role in the digital age.</a:t>
            </a:r>
          </a:p>
          <a:p>
            <a:r>
              <a:rPr lang="en-US" dirty="0"/>
              <a:t>Activities: Small group discussions on applying critical thinking to today’s social context; critical analysis of real cases of fake news and disinformation.</a:t>
            </a:r>
          </a:p>
          <a:p>
            <a:endParaRPr lang="en-US" dirty="0"/>
          </a:p>
          <a:p>
            <a:r>
              <a:rPr lang="en-US" b="1" dirty="0">
                <a:solidFill>
                  <a:srgbClr val="28BE7F"/>
                </a:solidFill>
              </a:rPr>
              <a:t>Day 2 – Developing Critical Thinking in Lifelong Learning Contexts</a:t>
            </a:r>
          </a:p>
          <a:p>
            <a:r>
              <a:rPr lang="en-US" dirty="0"/>
              <a:t>Content: Definition of critical thinking and its distinction from creative and logical thinking; tools and strategies to cultivate critical thinking; critical thinking as self-care and care for the world.</a:t>
            </a:r>
          </a:p>
          <a:p>
            <a:r>
              <a:rPr lang="en-US" dirty="0"/>
              <a:t>Activities: Workshop on current education policies and contemporary socio-economic issues with creative solution-building; group discussions on the role of universities and youth organizations in promoting critical thinking in education and daily life.</a:t>
            </a:r>
          </a:p>
          <a:p>
            <a:endParaRPr lang="en-US" dirty="0"/>
          </a:p>
          <a:p>
            <a:r>
              <a:rPr lang="en-US" b="1" dirty="0">
                <a:solidFill>
                  <a:srgbClr val="F96E99"/>
                </a:solidFill>
              </a:rPr>
              <a:t>Day 3 – Practical Applications and Emerging Technologies</a:t>
            </a:r>
          </a:p>
          <a:p>
            <a:r>
              <a:rPr lang="en-US" dirty="0"/>
              <a:t>Content: In-depth focus on using critical thinking in real-world situations, especially in relation to artificial intelligence.</a:t>
            </a:r>
          </a:p>
          <a:p>
            <a:r>
              <a:rPr lang="en-US" dirty="0"/>
              <a:t>Activities: Labs on responsible AI use, media literacy, and decision-making; sharing outcomes from subgroup discussions.</a:t>
            </a:r>
          </a:p>
        </p:txBody>
      </p:sp>
    </p:spTree>
    <p:extLst>
      <p:ext uri="{BB962C8B-B14F-4D97-AF65-F5344CB8AC3E}">
        <p14:creationId xmlns:p14="http://schemas.microsoft.com/office/powerpoint/2010/main" val="306190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CCEE21D-3EFB-3743-A332-B50475F5A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AC2A7930-08C5-6341-A135-4E765F4AB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8" y="5586338"/>
            <a:ext cx="1844661" cy="1263287"/>
          </a:xfrm>
          <a:prstGeom prst="rect">
            <a:avLst/>
          </a:prstGeom>
        </p:spPr>
      </p:pic>
      <p:sp>
        <p:nvSpPr>
          <p:cNvPr id="10" name="Podnadpis 2">
            <a:extLst>
              <a:ext uri="{FF2B5EF4-FFF2-40B4-BE49-F238E27FC236}">
                <a16:creationId xmlns:a16="http://schemas.microsoft.com/office/drawing/2014/main" id="{1B376599-8D66-8843-AF0E-1C8FD28E4679}"/>
              </a:ext>
            </a:extLst>
          </p:cNvPr>
          <p:cNvSpPr txBox="1">
            <a:spLocks/>
          </p:cNvSpPr>
          <p:nvPr/>
        </p:nvSpPr>
        <p:spPr>
          <a:xfrm>
            <a:off x="1380608" y="1326960"/>
            <a:ext cx="9431105" cy="421484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endParaRPr lang="hu-HU" sz="1800" kern="1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hu-HU" sz="2400" kern="100" dirty="0">
                <a:effectLst/>
                <a:latin typeface="+mj-lt"/>
                <a:ea typeface="Cambria"/>
                <a:cs typeface="Times New Roman"/>
                <a:sym typeface="Symbol" panose="05050102010706020507" pitchFamily="18" charset="2"/>
              </a:rPr>
              <a:t></a:t>
            </a:r>
            <a:r>
              <a:rPr lang="hu-HU" sz="2400" kern="100" dirty="0">
                <a:latin typeface="+mj-lt"/>
                <a:ea typeface="Cambria"/>
                <a:cs typeface="Times New Roman"/>
                <a:sym typeface="Symbol" panose="05050102010706020507" pitchFamily="18" charset="2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up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to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ten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it-IT" sz="2400" kern="100" dirty="0">
                <a:latin typeface="+mj-lt"/>
                <a:ea typeface="Cambria"/>
                <a:cs typeface="Arial"/>
              </a:rPr>
              <a:t>high school </a:t>
            </a:r>
            <a:r>
              <a:rPr lang="it-IT" sz="2400" kern="100" dirty="0" err="1">
                <a:latin typeface="+mj-lt"/>
                <a:ea typeface="Cambria"/>
                <a:cs typeface="Arial"/>
              </a:rPr>
              <a:t>students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from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the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area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of </a:t>
            </a:r>
            <a:r>
              <a:rPr lang="it-IT" sz="2400" kern="100" dirty="0">
                <a:effectLst/>
                <a:latin typeface="+mj-lt"/>
                <a:ea typeface="Cambria"/>
                <a:cs typeface="Arial"/>
              </a:rPr>
              <a:t>Cagliari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hu-HU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</a:t>
            </a:r>
            <a:r>
              <a:rPr lang="hu-HU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t-IT" sz="2400" kern="100" dirty="0"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21</a:t>
            </a:r>
            <a:r>
              <a:rPr lang="hu-HU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t-IT" sz="2400" kern="100" dirty="0" err="1"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partipants</a:t>
            </a:r>
            <a:r>
              <a:rPr lang="hu-HU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from EDUC partner universities </a:t>
            </a:r>
            <a:r>
              <a:rPr lang="it-IT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(14 </a:t>
            </a:r>
            <a:r>
              <a:rPr lang="it-IT" sz="2400" kern="100" dirty="0" err="1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students</a:t>
            </a:r>
            <a:r>
              <a:rPr lang="it-IT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and 7 </a:t>
            </a:r>
            <a:r>
              <a:rPr lang="it-IT" sz="2400" kern="100" dirty="0" err="1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experts</a:t>
            </a:r>
            <a:r>
              <a:rPr lang="it-IT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it-IT" sz="2400" kern="100" dirty="0" err="1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phds</a:t>
            </a:r>
            <a:r>
              <a:rPr lang="it-IT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in </a:t>
            </a:r>
            <a:r>
              <a:rPr lang="it-IT" sz="2400" kern="100" dirty="0" err="1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different</a:t>
            </a:r>
            <a:r>
              <a:rPr lang="it-IT" sz="2400" kern="100" dirty="0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 fields </a:t>
            </a:r>
            <a:r>
              <a:rPr lang="it-IT" sz="2400" kern="100" dirty="0" err="1">
                <a:effectLst/>
                <a:latin typeface="+mj-lt"/>
                <a:ea typeface="Cambria" panose="02040503050406030204" pitchFamily="18" charset="0"/>
                <a:cs typeface="Arial" panose="020B0604020202020204" pitchFamily="34" charset="0"/>
              </a:rPr>
              <a:t>e.g</a:t>
            </a:r>
            <a:r>
              <a:rPr lang="it-IT" sz="2400" dirty="0"/>
              <a:t> </a:t>
            </a:r>
            <a:r>
              <a:rPr lang="it-IT" sz="2400" dirty="0" err="1"/>
              <a:t>critical</a:t>
            </a:r>
            <a:r>
              <a:rPr lang="it-IT" sz="2400" dirty="0"/>
              <a:t> thinking and </a:t>
            </a:r>
            <a:r>
              <a:rPr lang="it-IT" sz="2400" dirty="0" err="1"/>
              <a:t>philosophy</a:t>
            </a:r>
            <a:r>
              <a:rPr lang="it-IT" sz="2400" dirty="0"/>
              <a:t> of </a:t>
            </a:r>
            <a:r>
              <a:rPr lang="it-IT" sz="2400" dirty="0" err="1"/>
              <a:t>education</a:t>
            </a:r>
            <a:r>
              <a:rPr lang="it-IT" sz="2400" kern="100" dirty="0">
                <a:latin typeface="+mj-lt"/>
                <a:cs typeface="Arial" panose="020B0604020202020204" pitchFamily="34" charset="0"/>
              </a:rPr>
              <a:t>, </a:t>
            </a:r>
            <a:r>
              <a:rPr lang="it-IT" sz="2400" b="1" kern="100" dirty="0" err="1">
                <a:latin typeface="+mj-lt"/>
                <a:cs typeface="Arial" panose="020B0604020202020204" pitchFamily="34" charset="0"/>
              </a:rPr>
              <a:t>communication</a:t>
            </a:r>
            <a:r>
              <a:rPr lang="it-IT" sz="2400" b="1" kern="100" dirty="0">
                <a:latin typeface="+mj-lt"/>
                <a:cs typeface="Arial" panose="020B0604020202020204" pitchFamily="34" charset="0"/>
              </a:rPr>
              <a:t>, </a:t>
            </a:r>
            <a:r>
              <a:rPr lang="it-IT" sz="2400" b="1" kern="100" dirty="0" err="1">
                <a:latin typeface="+mj-lt"/>
                <a:cs typeface="Arial" panose="020B0604020202020204" pitchFamily="34" charset="0"/>
              </a:rPr>
              <a:t>artificial</a:t>
            </a:r>
            <a:r>
              <a:rPr lang="it-IT" sz="2400" b="1" kern="100" dirty="0">
                <a:latin typeface="+mj-lt"/>
                <a:cs typeface="Arial" panose="020B0604020202020204" pitchFamily="34" charset="0"/>
              </a:rPr>
              <a:t> intelligence, digital </a:t>
            </a:r>
            <a:r>
              <a:rPr lang="it-IT" sz="2400" b="1" kern="100" dirty="0" err="1">
                <a:latin typeface="+mj-lt"/>
                <a:cs typeface="Arial" panose="020B0604020202020204" pitchFamily="34" charset="0"/>
              </a:rPr>
              <a:t>education</a:t>
            </a:r>
            <a:endParaRPr lang="hu-HU" sz="2400" b="1" kern="100" dirty="0">
              <a:effectLst/>
              <a:latin typeface="+mj-lt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hu-HU" sz="2400" kern="100" dirty="0">
                <a:effectLst/>
                <a:latin typeface="+mj-lt"/>
                <a:ea typeface="Cambria"/>
                <a:cs typeface="Arial"/>
                <a:sym typeface="Symbol" panose="05050102010706020507" pitchFamily="18" charset="2"/>
              </a:rPr>
              <a:t>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>
                <a:latin typeface="+mj-lt"/>
                <a:ea typeface="Cambria"/>
                <a:cs typeface="Arial"/>
              </a:rPr>
              <a:t> 3 </a:t>
            </a:r>
            <a:r>
              <a:rPr lang="hu-HU" sz="2400" kern="100" dirty="0" err="1">
                <a:latin typeface="+mj-lt"/>
                <a:ea typeface="Cambria"/>
                <a:cs typeface="Arial"/>
              </a:rPr>
              <a:t>Students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from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</a:t>
            </a:r>
            <a:r>
              <a:rPr lang="hu-HU" sz="2400" kern="100" dirty="0" err="1">
                <a:effectLst/>
                <a:latin typeface="+mj-lt"/>
                <a:ea typeface="Cambria"/>
                <a:cs typeface="Arial"/>
              </a:rPr>
              <a:t>the</a:t>
            </a:r>
            <a:r>
              <a:rPr lang="hu-HU" sz="2400" kern="100" dirty="0">
                <a:effectLst/>
                <a:latin typeface="+mj-lt"/>
                <a:ea typeface="Cambria"/>
                <a:cs typeface="Arial"/>
              </a:rPr>
              <a:t> University of </a:t>
            </a:r>
            <a:r>
              <a:rPr lang="it-IT" sz="2400" kern="100" dirty="0">
                <a:effectLst/>
                <a:latin typeface="+mj-lt"/>
                <a:ea typeface="Cambria"/>
                <a:cs typeface="Arial"/>
              </a:rPr>
              <a:t>Cagliari and one or a team of </a:t>
            </a:r>
            <a:r>
              <a:rPr lang="it-IT" sz="2400" kern="100" dirty="0" err="1">
                <a:effectLst/>
                <a:latin typeface="+mj-lt"/>
                <a:ea typeface="Cambria"/>
                <a:cs typeface="Arial"/>
              </a:rPr>
              <a:t>experts</a:t>
            </a:r>
            <a:endParaRPr lang="hu-HU" sz="2400" kern="100" dirty="0">
              <a:latin typeface="+mj-lt"/>
              <a:cs typeface="Arial"/>
            </a:endParaRPr>
          </a:p>
          <a:p>
            <a:pPr>
              <a:lnSpc>
                <a:spcPct val="114999"/>
              </a:lnSpc>
              <a:spcBef>
                <a:spcPts val="500"/>
              </a:spcBef>
              <a:spcAft>
                <a:spcPts val="1000"/>
              </a:spcAft>
            </a:pPr>
            <a:endParaRPr lang="it-IT" sz="2400" kern="100" dirty="0">
              <a:latin typeface="+mj-lt"/>
              <a:ea typeface="Calibri Light"/>
              <a:cs typeface="Arial"/>
            </a:endParaRP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458C7562-5840-9049-8BE7-EB143F24241D}"/>
              </a:ext>
            </a:extLst>
          </p:cNvPr>
          <p:cNvSpPr txBox="1">
            <a:spLocks/>
          </p:cNvSpPr>
          <p:nvPr/>
        </p:nvSpPr>
        <p:spPr>
          <a:xfrm>
            <a:off x="11619584" y="229382"/>
            <a:ext cx="524457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7409E2-95F0-B447-976A-6C497665DE6E}" type="slidenum">
              <a:rPr lang="cs-CZ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99B652B5-91A9-8D44-B1F6-B478FAD27FE8}"/>
              </a:ext>
            </a:extLst>
          </p:cNvPr>
          <p:cNvSpPr txBox="1">
            <a:spLocks/>
          </p:cNvSpPr>
          <p:nvPr/>
        </p:nvSpPr>
        <p:spPr>
          <a:xfrm>
            <a:off x="438588" y="621401"/>
            <a:ext cx="9144000" cy="55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Group</a:t>
            </a:r>
          </a:p>
        </p:txBody>
      </p:sp>
      <p:sp>
        <p:nvSpPr>
          <p:cNvPr id="13" name="Podnadpis 2">
            <a:extLst>
              <a:ext uri="{FF2B5EF4-FFF2-40B4-BE49-F238E27FC236}">
                <a16:creationId xmlns:a16="http://schemas.microsoft.com/office/drawing/2014/main" id="{6E9F11B2-5EBC-A742-AA27-695DF3CBC911}"/>
              </a:ext>
            </a:extLst>
          </p:cNvPr>
          <p:cNvSpPr txBox="1">
            <a:spLocks/>
          </p:cNvSpPr>
          <p:nvPr/>
        </p:nvSpPr>
        <p:spPr>
          <a:xfrm>
            <a:off x="441789" y="263234"/>
            <a:ext cx="4604664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 Youth Integration LAB </a:t>
            </a:r>
            <a:r>
              <a:rPr lang="it-IT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UNICA</a:t>
            </a:r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30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CCEE21D-3EFB-3743-A332-B50475F5A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0987" y="0"/>
            <a:ext cx="441013" cy="6858000"/>
          </a:xfrm>
          <a:prstGeom prst="rect">
            <a:avLst/>
          </a:prstGeom>
        </p:spPr>
      </p:pic>
      <p:sp>
        <p:nvSpPr>
          <p:cNvPr id="10" name="Podnadpis 2">
            <a:extLst>
              <a:ext uri="{FF2B5EF4-FFF2-40B4-BE49-F238E27FC236}">
                <a16:creationId xmlns:a16="http://schemas.microsoft.com/office/drawing/2014/main" id="{1B376599-8D66-8843-AF0E-1C8FD28E4679}"/>
              </a:ext>
            </a:extLst>
          </p:cNvPr>
          <p:cNvSpPr txBox="1">
            <a:spLocks/>
          </p:cNvSpPr>
          <p:nvPr/>
        </p:nvSpPr>
        <p:spPr>
          <a:xfrm>
            <a:off x="482130" y="3446867"/>
            <a:ext cx="5986179" cy="2506258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hu-HU" sz="1600" kern="10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9C83DED6-5A16-4047-A528-F97ADFACC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8" y="5586338"/>
            <a:ext cx="1844661" cy="1263287"/>
          </a:xfrm>
          <a:prstGeom prst="rect">
            <a:avLst/>
          </a:prstGeom>
        </p:spPr>
      </p:pic>
      <p:sp>
        <p:nvSpPr>
          <p:cNvPr id="15" name="Podnadpis 2">
            <a:extLst>
              <a:ext uri="{FF2B5EF4-FFF2-40B4-BE49-F238E27FC236}">
                <a16:creationId xmlns:a16="http://schemas.microsoft.com/office/drawing/2014/main" id="{2CE51FF9-5C13-E143-9FA4-B92B6E9198F6}"/>
              </a:ext>
            </a:extLst>
          </p:cNvPr>
          <p:cNvSpPr txBox="1">
            <a:spLocks/>
          </p:cNvSpPr>
          <p:nvPr/>
        </p:nvSpPr>
        <p:spPr>
          <a:xfrm>
            <a:off x="482130" y="1180015"/>
            <a:ext cx="10783968" cy="166294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en-US" sz="2400" b="1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Interactive and participatory approach</a:t>
            </a:r>
          </a:p>
          <a:p>
            <a:pPr>
              <a:lnSpc>
                <a:spcPts val="2400"/>
              </a:lnSpc>
            </a:pPr>
            <a:r>
              <a:rPr lang="en-US" sz="2400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Workshops, group discussions, debates, and real-case simulations to actively engage participants.</a:t>
            </a:r>
          </a:p>
          <a:p>
            <a:pPr>
              <a:lnSpc>
                <a:spcPts val="2400"/>
              </a:lnSpc>
            </a:pPr>
            <a:r>
              <a:rPr lang="en-US" sz="2400" b="1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World Café sessions</a:t>
            </a:r>
          </a:p>
          <a:p>
            <a:pPr>
              <a:lnSpc>
                <a:spcPts val="2400"/>
              </a:lnSpc>
            </a:pPr>
            <a:r>
              <a:rPr lang="en-US" sz="2400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Structured conversations in rotating small groups to explore practical applications of critical thinking.</a:t>
            </a:r>
          </a:p>
          <a:p>
            <a:pPr>
              <a:lnSpc>
                <a:spcPts val="2400"/>
              </a:lnSpc>
            </a:pPr>
            <a:r>
              <a:rPr lang="en-US" sz="2400" b="1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Cross-sectoral learning </a:t>
            </a:r>
          </a:p>
          <a:p>
            <a:pPr>
              <a:lnSpc>
                <a:spcPts val="2400"/>
              </a:lnSpc>
            </a:pPr>
            <a:r>
              <a:rPr lang="en-US" sz="2400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Input from experts in communication, social sciences, education, and digital technologies.</a:t>
            </a:r>
          </a:p>
          <a:p>
            <a:pPr>
              <a:lnSpc>
                <a:spcPts val="2400"/>
              </a:lnSpc>
            </a:pPr>
            <a:r>
              <a:rPr lang="en-US" sz="2400" b="1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Hands-on experience</a:t>
            </a:r>
          </a:p>
          <a:p>
            <a:pPr>
              <a:lnSpc>
                <a:spcPts val="2400"/>
              </a:lnSpc>
            </a:pPr>
            <a:r>
              <a:rPr lang="en-US" sz="2400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Practical activities focused on disinformation, AI, media literacy, and socio-economic challenges.</a:t>
            </a:r>
          </a:p>
          <a:p>
            <a:pPr>
              <a:lnSpc>
                <a:spcPts val="2400"/>
              </a:lnSpc>
            </a:pPr>
            <a:r>
              <a:rPr lang="en-US" sz="2400" b="1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Peer exchange and international dialogue</a:t>
            </a:r>
          </a:p>
          <a:p>
            <a:pPr>
              <a:lnSpc>
                <a:spcPts val="2400"/>
              </a:lnSpc>
            </a:pPr>
            <a:r>
              <a:rPr lang="en-US" sz="2400" spc="4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Encouraging collaboration and perspective-sharing among young people from diverse backgrounds.</a:t>
            </a:r>
            <a:endParaRPr lang="cs-CZ" sz="2400" spc="4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ástupný symbol pro číslo snímku 5">
            <a:extLst>
              <a:ext uri="{FF2B5EF4-FFF2-40B4-BE49-F238E27FC236}">
                <a16:creationId xmlns:a16="http://schemas.microsoft.com/office/drawing/2014/main" id="{70ADDA03-68FF-004B-AA83-54945BBA5DC3}"/>
              </a:ext>
            </a:extLst>
          </p:cNvPr>
          <p:cNvSpPr txBox="1">
            <a:spLocks/>
          </p:cNvSpPr>
          <p:nvPr/>
        </p:nvSpPr>
        <p:spPr>
          <a:xfrm>
            <a:off x="11619584" y="229382"/>
            <a:ext cx="524457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7409E2-95F0-B447-976A-6C497665DE6E}" type="slidenum">
              <a:rPr lang="cs-CZ" sz="1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cs-CZ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Nadpis 1">
            <a:extLst>
              <a:ext uri="{FF2B5EF4-FFF2-40B4-BE49-F238E27FC236}">
                <a16:creationId xmlns:a16="http://schemas.microsoft.com/office/drawing/2014/main" id="{2B4EFDAD-99C1-B045-8684-0CFCC7416DF3}"/>
              </a:ext>
            </a:extLst>
          </p:cNvPr>
          <p:cNvSpPr txBox="1">
            <a:spLocks/>
          </p:cNvSpPr>
          <p:nvPr/>
        </p:nvSpPr>
        <p:spPr>
          <a:xfrm>
            <a:off x="438588" y="621401"/>
            <a:ext cx="9144000" cy="55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22" name="Podnadpis 2">
            <a:extLst>
              <a:ext uri="{FF2B5EF4-FFF2-40B4-BE49-F238E27FC236}">
                <a16:creationId xmlns:a16="http://schemas.microsoft.com/office/drawing/2014/main" id="{B43CA660-6231-9F42-83F8-347B3602DF77}"/>
              </a:ext>
            </a:extLst>
          </p:cNvPr>
          <p:cNvSpPr txBox="1">
            <a:spLocks/>
          </p:cNvSpPr>
          <p:nvPr/>
        </p:nvSpPr>
        <p:spPr>
          <a:xfrm>
            <a:off x="441789" y="263234"/>
            <a:ext cx="3862792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 Youth Integration LAB </a:t>
            </a:r>
            <a:r>
              <a:rPr lang="it-IT" sz="1600" b="1" dirty="0">
                <a:solidFill>
                  <a:srgbClr val="9D7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UNICA</a:t>
            </a:r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sz="1600" b="1" dirty="0">
              <a:solidFill>
                <a:srgbClr val="9D76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110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5C59F739-3AE7-7143-8A3E-75282A3C8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82" y="30665"/>
            <a:ext cx="3020318" cy="206841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F01B4F9-5AB6-444E-A208-5E53AE2D317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81389" y="2801191"/>
            <a:ext cx="5671930" cy="83082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cs-CZ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br>
              <a:rPr lang="cs-CZ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your attention.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A12250-2632-CC40-8795-AFC6DF064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678" y="0"/>
            <a:ext cx="4831322" cy="68580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DA0856F-794F-9E44-8D9A-55777B28A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1867" y="6021050"/>
            <a:ext cx="2263411" cy="480441"/>
          </a:xfrm>
          <a:prstGeom prst="rect">
            <a:avLst/>
          </a:prstGeom>
        </p:spPr>
      </p:pic>
      <p:sp>
        <p:nvSpPr>
          <p:cNvPr id="9" name="Podnadpis 2">
            <a:extLst>
              <a:ext uri="{FF2B5EF4-FFF2-40B4-BE49-F238E27FC236}">
                <a16:creationId xmlns:a16="http://schemas.microsoft.com/office/drawing/2014/main" id="{725BD96B-49BA-D045-9911-5E8A9DCF0CBC}"/>
              </a:ext>
            </a:extLst>
          </p:cNvPr>
          <p:cNvSpPr txBox="1">
            <a:spLocks/>
          </p:cNvSpPr>
          <p:nvPr/>
        </p:nvSpPr>
        <p:spPr>
          <a:xfrm>
            <a:off x="9618370" y="6209685"/>
            <a:ext cx="2573630" cy="583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www.educalliance.eu</a:t>
            </a:r>
            <a:endParaRPr lang="cs-CZ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0608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7A39AE9D-5896-B04B-B445-420F05BEF565}" vid="{A5FC05C1-C4BE-1D48-A788-9F10B992C7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C74B6384FE9A4481F1630E692168DA" ma:contentTypeVersion="12" ma:contentTypeDescription="Creare un nuovo documento." ma:contentTypeScope="" ma:versionID="90cebf03f344622033642819078c9243">
  <xsd:schema xmlns:xsd="http://www.w3.org/2001/XMLSchema" xmlns:xs="http://www.w3.org/2001/XMLSchema" xmlns:p="http://schemas.microsoft.com/office/2006/metadata/properties" xmlns:ns2="d196d1e8-1f58-4260-94f6-cb04d3ead2ac" xmlns:ns3="98b2a654-5e8d-49b0-a897-ed6729bd93be" targetNamespace="http://schemas.microsoft.com/office/2006/metadata/properties" ma:root="true" ma:fieldsID="9a04c0cf6142ae158484a9e0138c29e8" ns2:_="" ns3:_="">
    <xsd:import namespace="d196d1e8-1f58-4260-94f6-cb04d3ead2ac"/>
    <xsd:import namespace="98b2a654-5e8d-49b0-a897-ed6729bd93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6d1e8-1f58-4260-94f6-cb04d3ead2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Tag immagine" ma:readOnly="false" ma:fieldId="{5cf76f15-5ced-4ddc-b409-7134ff3c332f}" ma:taxonomyMulti="true" ma:sspId="b6c8680f-d7ab-4ad8-9ea7-de105b99fe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2a654-5e8d-49b0-a897-ed6729bd93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96d1e8-1f58-4260-94f6-cb04d3ead2a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3BD8941-59E4-4F9D-87E4-F06BEF1844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83FD6C-7640-4740-A44D-D3884BB5DD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96d1e8-1f58-4260-94f6-cb04d3ead2ac"/>
    <ds:schemaRef ds:uri="98b2a654-5e8d-49b0-a897-ed6729bd93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C93A0A-B1B4-4FE0-BBA3-7CB1EEBCA78D}">
  <ds:schemaRefs>
    <ds:schemaRef ds:uri="http://schemas.microsoft.com/office/infopath/2007/PartnerControls"/>
    <ds:schemaRef ds:uri="d196d1e8-1f58-4260-94f6-cb04d3ead2ac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98b2a654-5e8d-49b0-a897-ed6729bd93be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Motiv Office</Template>
  <TotalTime>292</TotalTime>
  <Words>524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Cambria</vt:lpstr>
      <vt:lpstr>Motiv Office</vt:lpstr>
      <vt:lpstr>EDUC Youth Integration Lab  Fake news, real thoughts: critical thinking in the digital age   18,19, 20 November 2025 University Service Center For Innovation And Entrepreneurship Of The University Of Cagliari (CREA) Via Ospedale 121, Cagliari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Thank you for your attention.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Jakub Motyčka</dc:creator>
  <cp:lastModifiedBy>Carlotta Anna Maria Loi</cp:lastModifiedBy>
  <cp:revision>16</cp:revision>
  <dcterms:created xsi:type="dcterms:W3CDTF">2021-09-06T10:36:49Z</dcterms:created>
  <dcterms:modified xsi:type="dcterms:W3CDTF">2025-06-04T13:35:03Z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0x01010079C74B6384FE9A4481F1630E692168DA</vt:lpwstr>
  </property>
  <property fmtid="{D5CDD505-2E9C-101B-9397-08002B2CF9AE}" pid="3" name="MediaServiceImageTags">
    <vt:lpwstr/>
  </property>
</Properties>
</file>