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72" r:id="rId6"/>
    <p:sldId id="270" r:id="rId7"/>
    <p:sldId id="259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76E5"/>
    <a:srgbClr val="F96E99"/>
    <a:srgbClr val="28BE7F"/>
    <a:srgbClr val="FF9880"/>
    <a:srgbClr val="E8DD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7"/>
    <p:restoredTop sz="95859"/>
  </p:normalViewPr>
  <p:slideViewPr>
    <p:cSldViewPr snapToGrid="0" snapToObjects="1">
      <p:cViewPr varScale="1">
        <p:scale>
          <a:sx n="110" d="100"/>
          <a:sy n="110" d="100"/>
        </p:scale>
        <p:origin x="8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979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828080D5-9370-B54E-9852-2523497897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C93644B3-ECB7-1F4C-B736-23FF57509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4493" y="323511"/>
            <a:ext cx="524457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37409E2-95F0-B447-976A-6C497665DE6E}" type="slidenum">
              <a:rPr lang="cs-CZ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‹Nº›</a:t>
            </a:fld>
            <a:endParaRPr lang="cs-CZ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5C59F739-3AE7-7143-8A3E-75282A3C8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82" y="30665"/>
            <a:ext cx="3020318" cy="206841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01B4F9-5AB6-444E-A208-5E53AE2D317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81000" y="1909855"/>
            <a:ext cx="6296025" cy="230019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500"/>
              </a:spcBef>
            </a:pPr>
            <a:r>
              <a:rPr lang="hu-HU" sz="2800" b="1" kern="100" cap="all" spc="75" dirty="0">
                <a:solidFill>
                  <a:srgbClr val="9D76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EDUC Youth Integration Lab</a:t>
            </a:r>
            <a:r>
              <a:rPr lang="hu-HU" sz="2000" b="1" kern="100" cap="all" spc="75" dirty="0">
                <a:solidFill>
                  <a:srgbClr val="9D76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sz="20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kern="100" cap="all" spc="75" dirty="0">
                <a:solidFill>
                  <a:srgbClr val="9D76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2000" b="1" kern="100" cap="all" spc="75" dirty="0">
                <a:solidFill>
                  <a:srgbClr val="28BE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inclusion and intersectionality</a:t>
            </a:r>
            <a:br>
              <a:rPr lang="en-US" sz="2000" b="1" kern="100" cap="all" spc="75" dirty="0">
                <a:solidFill>
                  <a:srgbClr val="28BE7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kern="100" cap="all" spc="75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THEME: </a:t>
            </a:r>
            <a:r>
              <a:rPr lang="en-US" sz="2000" b="1" kern="100" cap="all" spc="75" dirty="0">
                <a:solidFill>
                  <a:srgbClr val="28BE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AND DISABILITY &amp; GENDER INEQUALITIES</a:t>
            </a:r>
            <a:br>
              <a:rPr lang="hu-HU" sz="20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u-HU" sz="20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it-IT" sz="2000" b="1" kern="100" cap="all" spc="50" dirty="0">
                <a:solidFill>
                  <a:srgbClr val="28BE7F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16, 17, 18 MARCH 2026</a:t>
            </a:r>
            <a:br>
              <a:rPr lang="hu-HU" sz="20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s-ES" sz="1800" kern="100" spc="50" dirty="0">
                <a:solidFill>
                  <a:srgbClr val="28BE7F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Jaume</a:t>
            </a:r>
            <a:r>
              <a:rPr lang="es-ES" sz="18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sz="1800" kern="100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University </a:t>
            </a:r>
            <a:r>
              <a:rPr lang="en-US" sz="1800" kern="100" spc="50" dirty="0" err="1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Castelló</a:t>
            </a:r>
            <a:br>
              <a:rPr lang="en-US" sz="1800" kern="100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s-ES" sz="1800" kern="100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Campus </a:t>
            </a:r>
            <a:r>
              <a:rPr lang="es-ES" sz="1800" kern="100" spc="50" dirty="0" err="1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Riu</a:t>
            </a:r>
            <a:r>
              <a:rPr lang="es-ES" sz="1800" kern="100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Sec.12071 Castelló de la Plana, </a:t>
            </a:r>
            <a:r>
              <a:rPr lang="es-ES" sz="1800" kern="100" spc="50" dirty="0" err="1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Spain</a:t>
            </a:r>
            <a:br>
              <a:rPr lang="hu-HU" sz="2400" kern="100" cap="all" spc="50" dirty="0">
                <a:solidFill>
                  <a:srgbClr val="59595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cs-CZ" sz="5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A12250-2632-CC40-8795-AFC6DF064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8" y="0"/>
            <a:ext cx="4831322" cy="68580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DA0856F-794F-9E44-8D9A-55777B28A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867" y="6021050"/>
            <a:ext cx="2263411" cy="480441"/>
          </a:xfrm>
          <a:prstGeom prst="rect">
            <a:avLst/>
          </a:prstGeom>
        </p:spPr>
      </p:pic>
      <p:sp>
        <p:nvSpPr>
          <p:cNvPr id="9" name="Podnadpis 2">
            <a:extLst>
              <a:ext uri="{FF2B5EF4-FFF2-40B4-BE49-F238E27FC236}">
                <a16:creationId xmlns:a16="http://schemas.microsoft.com/office/drawing/2014/main" id="{725BD96B-49BA-D045-9911-5E8A9DCF0CBC}"/>
              </a:ext>
            </a:extLst>
          </p:cNvPr>
          <p:cNvSpPr txBox="1">
            <a:spLocks/>
          </p:cNvSpPr>
          <p:nvPr/>
        </p:nvSpPr>
        <p:spPr>
          <a:xfrm>
            <a:off x="9629521" y="6209685"/>
            <a:ext cx="2562479" cy="583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www.educalliance.eu</a:t>
            </a:r>
            <a:endParaRPr lang="cs-CZ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6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CEE21D-3EFB-3743-A332-B50475F5A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1B376599-8D66-8843-AF0E-1C8FD28E4679}"/>
              </a:ext>
            </a:extLst>
          </p:cNvPr>
          <p:cNvSpPr txBox="1">
            <a:spLocks/>
          </p:cNvSpPr>
          <p:nvPr/>
        </p:nvSpPr>
        <p:spPr>
          <a:xfrm>
            <a:off x="1235682" y="1275755"/>
            <a:ext cx="9431105" cy="421484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endParaRPr lang="hu-HU" sz="2400" kern="1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0F341B71-8497-8643-B2E3-759455916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38" y="5685382"/>
            <a:ext cx="1844661" cy="1263287"/>
          </a:xfrm>
          <a:prstGeom prst="rect">
            <a:avLst/>
          </a:prstGeom>
        </p:spPr>
      </p:pic>
      <p:sp>
        <p:nvSpPr>
          <p:cNvPr id="15" name="Zástupný symbol pro číslo snímku 5">
            <a:extLst>
              <a:ext uri="{FF2B5EF4-FFF2-40B4-BE49-F238E27FC236}">
                <a16:creationId xmlns:a16="http://schemas.microsoft.com/office/drawing/2014/main" id="{9B656304-546D-124D-94F6-95DE230B4372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10158BF7-CDBB-404C-97E3-2D2AEF879A47}"/>
              </a:ext>
            </a:extLst>
          </p:cNvPr>
          <p:cNvSpPr txBox="1">
            <a:spLocks/>
          </p:cNvSpPr>
          <p:nvPr/>
        </p:nvSpPr>
        <p:spPr>
          <a:xfrm>
            <a:off x="441789" y="3279126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Objectives</a:t>
            </a:r>
          </a:p>
        </p:txBody>
      </p:sp>
      <p:sp>
        <p:nvSpPr>
          <p:cNvPr id="17" name="Podnadpis 2">
            <a:extLst>
              <a:ext uri="{FF2B5EF4-FFF2-40B4-BE49-F238E27FC236}">
                <a16:creationId xmlns:a16="http://schemas.microsoft.com/office/drawing/2014/main" id="{604A9CAE-2770-AD49-A553-DEDBE8A0EF9C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1474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C24CAAE-2C18-A1DC-E173-B9B4240000E2}"/>
              </a:ext>
            </a:extLst>
          </p:cNvPr>
          <p:cNvSpPr txBox="1"/>
          <p:nvPr/>
        </p:nvSpPr>
        <p:spPr>
          <a:xfrm>
            <a:off x="441789" y="744586"/>
            <a:ext cx="10254725" cy="61863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of the event</a:t>
            </a:r>
            <a:br>
              <a:rPr lang="it-IT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2400" dirty="0"/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en-US" sz="2400" dirty="0"/>
              <a:t>The YIL event at UJI will address inequalities related to ethnicity, culture, gender, and affective-sexual diversities within the context of disability. It will focus on fostering inclusive practices across education and promoting inclusive and non-sexist language in communication. The event combines workshops, expert sessions, and cultural visits to provide a holistic experience for participants.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 explore and share best practices for inclusive academic trajectories from post-compulsory education to university and beyond.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 discuss and promote inclusive and non-sexist language in education and communication.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 highlight the intersection of disability with gender, ethnic-cultural, and affective-sexual diversities.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it-IT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829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7B89-4BB0-23F8-9F97-FDA98AD6D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43AE59F0-3B27-3B64-76C1-76AB8F659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15" name="Zástupný symbol pro číslo snímku 5">
            <a:extLst>
              <a:ext uri="{FF2B5EF4-FFF2-40B4-BE49-F238E27FC236}">
                <a16:creationId xmlns:a16="http://schemas.microsoft.com/office/drawing/2014/main" id="{0E82E5ED-F288-F972-5BDA-20BBF024FA18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65536A60-B2BD-D91B-781B-6D8C2F271520}"/>
              </a:ext>
            </a:extLst>
          </p:cNvPr>
          <p:cNvSpPr txBox="1">
            <a:spLocks/>
          </p:cNvSpPr>
          <p:nvPr/>
        </p:nvSpPr>
        <p:spPr>
          <a:xfrm>
            <a:off x="438588" y="799092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Proposal and methodology</a:t>
            </a:r>
            <a:endParaRPr lang="cs-CZ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dnadpis 2">
            <a:extLst>
              <a:ext uri="{FF2B5EF4-FFF2-40B4-BE49-F238E27FC236}">
                <a16:creationId xmlns:a16="http://schemas.microsoft.com/office/drawing/2014/main" id="{0B85395B-BC0D-4C61-306E-183A5C9D473A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1474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8115EB-8F6C-C8B3-F1A1-CE7F28E75487}"/>
              </a:ext>
            </a:extLst>
          </p:cNvPr>
          <p:cNvSpPr txBox="1"/>
          <p:nvPr/>
        </p:nvSpPr>
        <p:spPr>
          <a:xfrm>
            <a:off x="441789" y="1562291"/>
            <a:ext cx="11378044" cy="31393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solidFill>
                  <a:srgbClr val="9D76E5"/>
                </a:solidFill>
              </a:rPr>
              <a:t>16-18 March in </a:t>
            </a:r>
            <a:r>
              <a:rPr lang="en-US" b="1" dirty="0" err="1">
                <a:solidFill>
                  <a:srgbClr val="9D76E5"/>
                </a:solidFill>
              </a:rPr>
              <a:t>Castelló</a:t>
            </a:r>
            <a:r>
              <a:rPr lang="en-US" b="1" dirty="0">
                <a:solidFill>
                  <a:srgbClr val="9D76E5"/>
                </a:solidFill>
              </a:rPr>
              <a:t> </a:t>
            </a:r>
            <a:br>
              <a:rPr lang="en-US" b="1" dirty="0">
                <a:solidFill>
                  <a:srgbClr val="9D76E5"/>
                </a:solidFill>
              </a:rPr>
            </a:br>
            <a:endParaRPr lang="en-US" b="1" dirty="0">
              <a:solidFill>
                <a:srgbClr val="9D76E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Expert-led sessions on inclusive academic pathways (disabilities, refugees, and affective-sexual diversities).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Interactive workshops on inclusive and non-sexist language and communication (for educators, communication professionals, etc.) and with transversal discussion on gender issues across all topics.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Campus visit to understand the university environment.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Optional cultural visits: Falles, local tourist guide in </a:t>
            </a:r>
            <a:r>
              <a:rPr lang="en-US" dirty="0" err="1"/>
              <a:t>Castelló</a:t>
            </a:r>
            <a:r>
              <a:rPr lang="en-US" dirty="0"/>
              <a:t>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/>
              <a:t>The methodology will be participatory, incorporating case studies, best-practice sharing, and guided discussions to promote reflection and practical application. To enrich the experience, participants will have the option to join cultural visits.</a:t>
            </a:r>
          </a:p>
        </p:txBody>
      </p:sp>
    </p:spTree>
    <p:extLst>
      <p:ext uri="{BB962C8B-B14F-4D97-AF65-F5344CB8AC3E}">
        <p14:creationId xmlns:p14="http://schemas.microsoft.com/office/powerpoint/2010/main" val="306190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CEE21D-3EFB-3743-A332-B50475F5A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C2A7930-08C5-6341-A135-4E765F4AB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8" y="5586338"/>
            <a:ext cx="1844661" cy="1263287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1B376599-8D66-8843-AF0E-1C8FD28E4679}"/>
              </a:ext>
            </a:extLst>
          </p:cNvPr>
          <p:cNvSpPr txBox="1">
            <a:spLocks/>
          </p:cNvSpPr>
          <p:nvPr/>
        </p:nvSpPr>
        <p:spPr>
          <a:xfrm>
            <a:off x="1380608" y="1326960"/>
            <a:ext cx="9431105" cy="421484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endParaRPr lang="hu-HU" sz="1800" kern="1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endParaRPr lang="it-IT" sz="2400" kern="100" dirty="0">
              <a:latin typeface="+mj-lt"/>
              <a:ea typeface="Calibri Light"/>
              <a:cs typeface="Arial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458C7562-5840-9049-8BE7-EB143F24241D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99B652B5-91A9-8D44-B1F6-B478FAD27FE8}"/>
              </a:ext>
            </a:extLst>
          </p:cNvPr>
          <p:cNvSpPr txBox="1">
            <a:spLocks/>
          </p:cNvSpPr>
          <p:nvPr/>
        </p:nvSpPr>
        <p:spPr>
          <a:xfrm>
            <a:off x="441789" y="883437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6E9F11B2-5EBC-A742-AA27-695DF3CBC911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6046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D57CD43-2F3D-0A77-8EDE-F232EF3B7EED}"/>
              </a:ext>
            </a:extLst>
          </p:cNvPr>
          <p:cNvSpPr txBox="1"/>
          <p:nvPr/>
        </p:nvSpPr>
        <p:spPr>
          <a:xfrm>
            <a:off x="520166" y="1754751"/>
            <a:ext cx="10291226" cy="2805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Students: </a:t>
            </a:r>
            <a:r>
              <a:rPr lang="en-US" sz="2400" dirty="0"/>
              <a:t>Post-compulsory education, university students, and other interested learners. 2 Students per partner university. </a:t>
            </a:r>
            <a:r>
              <a:rPr lang="en-US" sz="2400" b="1" dirty="0">
                <a:solidFill>
                  <a:srgbClr val="9D76E5"/>
                </a:solidFill>
              </a:rPr>
              <a:t>Student registration: February 13</a:t>
            </a:r>
            <a:br>
              <a:rPr lang="en-US" sz="2400" b="1" dirty="0">
                <a:solidFill>
                  <a:srgbClr val="9D76E5"/>
                </a:solidFill>
              </a:rPr>
            </a:br>
            <a:endParaRPr lang="en-US" sz="2400" b="1" dirty="0">
              <a:solidFill>
                <a:srgbClr val="9D76E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/>
              <a:t>Experts: </a:t>
            </a:r>
            <a:r>
              <a:rPr lang="en-US" sz="2400" dirty="0"/>
              <a:t>Specialists in disability inclusion, refugee support, affective-sexual diversity, inclusive education and communication. </a:t>
            </a:r>
            <a:r>
              <a:rPr lang="en-US" sz="2400" b="1" dirty="0">
                <a:solidFill>
                  <a:srgbClr val="9D76E5"/>
                </a:solidFill>
              </a:rPr>
              <a:t>Expert registration: </a:t>
            </a:r>
            <a:r>
              <a:rPr lang="en-US" sz="2400" b="1">
                <a:solidFill>
                  <a:srgbClr val="9D76E5"/>
                </a:solidFill>
              </a:rPr>
              <a:t>January 26</a:t>
            </a:r>
            <a:endParaRPr lang="es-ES" sz="2400" b="1" dirty="0">
              <a:solidFill>
                <a:srgbClr val="9D76E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30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5C59F739-3AE7-7143-8A3E-75282A3C8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82" y="30665"/>
            <a:ext cx="3020318" cy="206841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01B4F9-5AB6-444E-A208-5E53AE2D317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81389" y="2801191"/>
            <a:ext cx="5671930" cy="83082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b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your attention.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A12250-2632-CC40-8795-AFC6DF064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8" y="0"/>
            <a:ext cx="4831322" cy="68580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DA0856F-794F-9E44-8D9A-55777B28A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867" y="6021050"/>
            <a:ext cx="2263411" cy="480441"/>
          </a:xfrm>
          <a:prstGeom prst="rect">
            <a:avLst/>
          </a:prstGeom>
        </p:spPr>
      </p:pic>
      <p:sp>
        <p:nvSpPr>
          <p:cNvPr id="9" name="Podnadpis 2">
            <a:extLst>
              <a:ext uri="{FF2B5EF4-FFF2-40B4-BE49-F238E27FC236}">
                <a16:creationId xmlns:a16="http://schemas.microsoft.com/office/drawing/2014/main" id="{725BD96B-49BA-D045-9911-5E8A9DCF0CBC}"/>
              </a:ext>
            </a:extLst>
          </p:cNvPr>
          <p:cNvSpPr txBox="1">
            <a:spLocks/>
          </p:cNvSpPr>
          <p:nvPr/>
        </p:nvSpPr>
        <p:spPr>
          <a:xfrm>
            <a:off x="9618370" y="6209685"/>
            <a:ext cx="2573630" cy="583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www.educalliance.eu</a:t>
            </a:r>
            <a:endParaRPr lang="cs-CZ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0608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7A39AE9D-5896-B04B-B445-420F05BEF565}" vid="{A5FC05C1-C4BE-1D48-A788-9F10B992C7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3B5EB0841A82438F9ADB5ED8738C64" ma:contentTypeVersion="18" ma:contentTypeDescription="Ein neues Dokument erstellen." ma:contentTypeScope="" ma:versionID="e02d9036d46faa490148436069afa1a7">
  <xsd:schema xmlns:xsd="http://www.w3.org/2001/XMLSchema" xmlns:xs="http://www.w3.org/2001/XMLSchema" xmlns:p="http://schemas.microsoft.com/office/2006/metadata/properties" xmlns:ns2="885660d4-3c0e-43d3-8403-3d2dd154ef60" xmlns:ns3="b441e062-a58e-4ab1-b83d-76c1ba5546c6" targetNamespace="http://schemas.microsoft.com/office/2006/metadata/properties" ma:root="true" ma:fieldsID="af1344e545249ccce1e57688f60b9ca1" ns2:_="" ns3:_="">
    <xsd:import namespace="885660d4-3c0e-43d3-8403-3d2dd154ef60"/>
    <xsd:import namespace="b441e062-a58e-4ab1-b83d-76c1ba5546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660d4-3c0e-43d3-8403-3d2dd154ef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498b5723-a24c-41b7-b3d9-88ec7947c4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41e062-a58e-4ab1-b83d-76c1ba5546c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cf1f10-f032-4f2d-bf34-38aaf95c9977}" ma:internalName="TaxCatchAll" ma:showField="CatchAllData" ma:web="b441e062-a58e-4ab1-b83d-76c1ba5546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5660d4-3c0e-43d3-8403-3d2dd154ef60">
      <Terms xmlns="http://schemas.microsoft.com/office/infopath/2007/PartnerControls"/>
    </lcf76f155ced4ddcb4097134ff3c332f>
    <TaxCatchAll xmlns="b441e062-a58e-4ab1-b83d-76c1ba5546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92DD37-1A0E-439A-9070-611EC20D9A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660d4-3c0e-43d3-8403-3d2dd154ef60"/>
    <ds:schemaRef ds:uri="b441e062-a58e-4ab1-b83d-76c1ba5546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C93A0A-B1B4-4FE0-BBA3-7CB1EEBCA78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98b2a654-5e8d-49b0-a897-ed6729bd93be"/>
    <ds:schemaRef ds:uri="d196d1e8-1f58-4260-94f6-cb04d3ead2ac"/>
    <ds:schemaRef ds:uri="http://www.w3.org/XML/1998/namespace"/>
    <ds:schemaRef ds:uri="885660d4-3c0e-43d3-8403-3d2dd154ef60"/>
    <ds:schemaRef ds:uri="b441e062-a58e-4ab1-b83d-76c1ba5546c6"/>
  </ds:schemaRefs>
</ds:datastoreItem>
</file>

<file path=customXml/itemProps3.xml><?xml version="1.0" encoding="utf-8"?>
<ds:datastoreItem xmlns:ds="http://schemas.openxmlformats.org/officeDocument/2006/customXml" ds:itemID="{23BD8941-59E4-4F9D-87E4-F06BEF1844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438</TotalTime>
  <Words>356</Words>
  <Application>Microsoft Office PowerPoint</Application>
  <PresentationFormat>Panorámica</PresentationFormat>
  <Paragraphs>29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Cambria</vt:lpstr>
      <vt:lpstr>Motiv Office</vt:lpstr>
      <vt:lpstr>EDUC Youth Integration Lab  TITLE: inclusion and intersectionality THEME: DIVERSITY AND DISABILITY &amp; GENDER INEQUALITIES  16, 17, 18 MARCH 2026 Jaume I University Castelló Campus Riu Sec.12071 Castelló de la Plana, Spain </vt:lpstr>
      <vt:lpstr>Presentación de PowerPoint</vt:lpstr>
      <vt:lpstr>Presentación de PowerPoint</vt:lpstr>
      <vt:lpstr>Presentación de PowerPoint</vt:lpstr>
      <vt:lpstr>Thank you for your attention.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Jakub Motyčka</dc:creator>
  <cp:lastModifiedBy>Euro Fue</cp:lastModifiedBy>
  <cp:revision>48</cp:revision>
  <dcterms:created xsi:type="dcterms:W3CDTF">2021-09-06T10:36:49Z</dcterms:created>
  <dcterms:modified xsi:type="dcterms:W3CDTF">2025-12-19T11:57:15Z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0x010100F73B5EB0841A82438F9ADB5ED8738C64</vt:lpwstr>
  </property>
  <property fmtid="{D5CDD505-2E9C-101B-9397-08002B2CF9AE}" pid="3" name="MediaServiceImageTags">
    <vt:lpwstr/>
  </property>
</Properties>
</file>